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1107" r:id="rId5"/>
    <p:sldId id="1194" r:id="rId6"/>
    <p:sldId id="1200" r:id="rId7"/>
    <p:sldId id="1181" r:id="rId8"/>
    <p:sldId id="1198" r:id="rId9"/>
    <p:sldId id="1201" r:id="rId10"/>
    <p:sldId id="1202" r:id="rId11"/>
    <p:sldId id="1199" r:id="rId12"/>
    <p:sldId id="1203" r:id="rId13"/>
    <p:sldId id="1204" r:id="rId14"/>
    <p:sldId id="1205" r:id="rId15"/>
    <p:sldId id="1186" r:id="rId16"/>
    <p:sldId id="1206" r:id="rId17"/>
    <p:sldId id="1208" r:id="rId18"/>
    <p:sldId id="1207" r:id="rId19"/>
    <p:sldId id="1197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5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hberger, Anna X." initials="HAX" lastIdx="38" clrIdx="0">
    <p:extLst/>
  </p:cmAuthor>
  <p:cmAuthor id="2" name="Highberger, Anna X." initials="HX" lastIdx="44" clrIdx="1">
    <p:extLst/>
  </p:cmAuthor>
  <p:cmAuthor id="3" name="Young, Brent D." initials="YBD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8A0"/>
    <a:srgbClr val="1F9FE9"/>
    <a:srgbClr val="A9E1F7"/>
    <a:srgbClr val="EAEDF4"/>
    <a:srgbClr val="616161"/>
    <a:srgbClr val="A9A9A9"/>
    <a:srgbClr val="747474"/>
    <a:srgbClr val="174673"/>
    <a:srgbClr val="ACB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BB2E2-C791-4FFE-9077-C6939EFBA929}" v="91" dt="2017-06-27T18:14:02.555"/>
    <p1510:client id="{A802ADEB-B7AD-48D0-831F-95623945F8B6}" v="195" dt="2017-06-27T18:29:13.651"/>
    <p1510:client id="{670B409F-6534-43AB-8C69-F5FC338FEDE6}" v="99" dt="2017-06-27T18:32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87" autoAdjust="0"/>
  </p:normalViewPr>
  <p:slideViewPr>
    <p:cSldViewPr snapToGrid="0">
      <p:cViewPr varScale="1">
        <p:scale>
          <a:sx n="84" d="100"/>
          <a:sy n="84" d="100"/>
        </p:scale>
        <p:origin x="1512" y="96"/>
      </p:cViewPr>
      <p:guideLst>
        <p:guide orient="horz" pos="1480"/>
        <p:guide pos="5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9813F35-1C69-4798-91A0-DC0E1D740B35}" type="datetimeFigureOut">
              <a:rPr lang="en-US" smtClean="0"/>
              <a:t>7/23/2018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385E067-BF96-4BEE-B969-C33DFA207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E067-BF96-4BEE-B969-C33DFA207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4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1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19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8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response variable of whether a person made a donation in March 2007 (1 = Yes, 0 = No).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 since Last Donation: this is the number of month’s since this donor's most recent donation.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Donations: this is the total number of donations that the donor has made.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Volume Donated: this is the total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blood that the donor has donated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cubuc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centimeters.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 since First Donation: this is the number of months since the donor's first donation.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7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4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94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71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5751-7B8A-47EB-BF96-B3BE862E358D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Calibri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121668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58B-30A2-45E8-A5C4-9FACA5E71A37}" type="datetime1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0CFE-0873-469A-9309-DC39EDBD4B10}" type="datetime1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DDAE-AAEC-43C2-B1D9-6E1EA687E534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806A-18F4-4E77-BE83-682AF69F145B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11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FCEC-BAB2-45F7-8678-AC2940CFFE95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4726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‹#›</a:t>
            </a:fld>
            <a:endParaRPr lang="en-US" sz="110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EC4B-50DB-455A-ACF8-4F0593B03F90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0ECD-76B5-4DDA-A43C-4E535E1FCB7E}" type="datetime1">
              <a:rPr lang="en-US" smtClean="0"/>
              <a:t>7/23/2018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A6B9-2F00-4EC8-97F9-ABA20C6D8DA7}" type="datetime1">
              <a:rPr lang="en-US" smtClean="0"/>
              <a:t>7/23/2018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B145-D235-45B1-BC8E-9F35C9032031}" type="datetime1">
              <a:rPr lang="en-US" smtClean="0"/>
              <a:t>7/23/2018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3794-253F-439A-ABC9-904A99C16949}" type="datetime1">
              <a:rPr lang="en-US" smtClean="0"/>
              <a:t>7/23/2018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765" y="180830"/>
            <a:ext cx="10972800" cy="415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0950"/>
            <a:ext cx="10972800" cy="462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90957133-BB9F-49C1-AB87-5C622C44A221}" type="datetime1">
              <a:rPr lang="en-US" smtClean="0"/>
              <a:t>7/23/2018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747474"/>
          </a:solidFill>
          <a:latin typeface="Arial"/>
          <a:ea typeface="+mj-ea"/>
          <a:cs typeface="Arial"/>
        </a:defRPr>
      </a:lvl1pPr>
    </p:titleStyle>
    <p:bodyStyle>
      <a:lvl1pPr marL="346075" indent="-346075" algn="l" defTabSz="457200" rtl="0" eaLnBrk="1" latinLnBrk="0" hangingPunct="1">
        <a:spcBef>
          <a:spcPct val="20000"/>
        </a:spcBef>
        <a:buSzPct val="130000"/>
        <a:buFontTx/>
        <a:buBlip>
          <a:blip r:embed="rId15"/>
        </a:buBlip>
        <a:defRPr sz="2000" kern="1200">
          <a:solidFill>
            <a:srgbClr val="74747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74747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4747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74747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74747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0.mp4"/><Relationship Id="rId7" Type="http://schemas.openxmlformats.org/officeDocument/2006/relationships/image" Target="../media/image21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6.mp4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p4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8.mp4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9.mp4"/><Relationship Id="rId7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9"/>
          <p:cNvSpPr/>
          <p:nvPr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6" name="Shape 91"/>
          <p:cNvSpPr/>
          <p:nvPr/>
        </p:nvSpPr>
        <p:spPr>
          <a:xfrm>
            <a:off x="3502134" y="3224047"/>
            <a:ext cx="5187817" cy="409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Warm Up: Predict Blood Donations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189086" y="3693120"/>
            <a:ext cx="8944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07/14/2018</a:t>
            </a:r>
            <a:endParaRPr lang="en-US" sz="14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34" charset="-128"/>
              <a:cs typeface="Helvetica" panose="020B0604020202020204" pitchFamily="34" charset="0"/>
              <a:sym typeface="Century Gothic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4067547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Midterm Project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Young,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Brent</a:t>
            </a:r>
          </a:p>
          <a:p>
            <a:pPr algn="ctr">
              <a:spcAft>
                <a:spcPts val="800"/>
              </a:spcAft>
            </a:pP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DrivenData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dy3176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MSDS 454 Section #: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r>
            <a:endParaRPr lang="en-US" sz="1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Summer 2018</a:t>
            </a: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095" y="2349787"/>
            <a:ext cx="1923810" cy="457143"/>
          </a:xfrm>
          <a:prstGeom prst="rect">
            <a:avLst/>
          </a:prstGeom>
        </p:spPr>
      </p:pic>
      <p:pic>
        <p:nvPicPr>
          <p:cNvPr id="9" name="tmpD8F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9.800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7"/>
    </mc:Choice>
    <mc:Fallback xmlns="">
      <p:transition spd="slow" advTm="10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Multivariate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10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1" y="974488"/>
            <a:ext cx="4997711" cy="4705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382" y="1066063"/>
            <a:ext cx="4943018" cy="46538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96096" y="620383"/>
            <a:ext cx="131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MSLD_bin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71374" y="706582"/>
            <a:ext cx="1310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REPEAT</a:t>
            </a:r>
            <a:endParaRPr lang="en-US" i="1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788" r="1"/>
          <a:stretch/>
        </p:blipFill>
        <p:spPr>
          <a:xfrm>
            <a:off x="3603009" y="5679869"/>
            <a:ext cx="4741618" cy="949531"/>
          </a:xfrm>
          <a:prstGeom prst="rect">
            <a:avLst/>
          </a:prstGeom>
        </p:spPr>
      </p:pic>
      <p:pic>
        <p:nvPicPr>
          <p:cNvPr id="6" name="tmp457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.963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590"/>
    </mc:Choice>
    <mc:Fallback xmlns="">
      <p:transition spd="slow" advClick="0" advTm="62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>
                <a:solidFill>
                  <a:srgbClr val="1078A0"/>
                </a:solidFill>
              </a:rPr>
              <a:t>Application of Tools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09" y="1602930"/>
            <a:ext cx="86315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Logistic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Linear </a:t>
            </a:r>
            <a:r>
              <a:rPr lang="en-US" sz="2400" dirty="0">
                <a:solidFill>
                  <a:srgbClr val="000000"/>
                </a:solidFill>
              </a:rPr>
              <a:t>Discriminant </a:t>
            </a:r>
            <a:r>
              <a:rPr lang="en-US" sz="2400" dirty="0" smtClean="0">
                <a:solidFill>
                  <a:srgbClr val="000000"/>
                </a:solidFill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Quadratic Discriminant </a:t>
            </a:r>
            <a:r>
              <a:rPr lang="en-US" sz="2400" dirty="0" smtClean="0">
                <a:solidFill>
                  <a:srgbClr val="000000"/>
                </a:solidFill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Decision </a:t>
            </a:r>
            <a:r>
              <a:rPr lang="en-US" sz="2400" dirty="0" smtClean="0">
                <a:solidFill>
                  <a:srgbClr val="000000"/>
                </a:solidFill>
              </a:rPr>
              <a:t>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Random </a:t>
            </a:r>
            <a:r>
              <a:rPr lang="en-US" sz="2400" dirty="0" smtClean="0">
                <a:solidFill>
                  <a:srgbClr val="000000"/>
                </a:solidFill>
              </a:rPr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Gradient Boosting </a:t>
            </a:r>
            <a:r>
              <a:rPr lang="en-US" sz="2400" dirty="0" smtClean="0">
                <a:solidFill>
                  <a:srgbClr val="000000"/>
                </a:solidFill>
              </a:rPr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Neural </a:t>
            </a:r>
            <a:r>
              <a:rPr lang="en-US" sz="2400" dirty="0" smtClean="0">
                <a:solidFill>
                  <a:srgbClr val="000000"/>
                </a:solidFill>
              </a:rPr>
              <a:t>Network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11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6" name="tmp5AE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2.1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93"/>
    </mc:Choice>
    <mc:Fallback xmlns="">
      <p:transition spd="slow" advTm="5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12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62566" y="1096181"/>
            <a:ext cx="161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Set</a:t>
            </a:r>
            <a:endParaRPr lang="en-US" i="1" dirty="0"/>
          </a:p>
        </p:txBody>
      </p:sp>
      <p:pic>
        <p:nvPicPr>
          <p:cNvPr id="4" name="tmpF2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.07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82383"/>
              </p:ext>
            </p:extLst>
          </p:nvPr>
        </p:nvGraphicFramePr>
        <p:xfrm>
          <a:off x="2865097" y="1675099"/>
          <a:ext cx="6461806" cy="3513852"/>
        </p:xfrm>
        <a:graphic>
          <a:graphicData uri="http://schemas.openxmlformats.org/drawingml/2006/table">
            <a:tbl>
              <a:tblPr firstRow="1" firstCol="1" bandRow="1"/>
              <a:tblGrid>
                <a:gridCol w="3357317"/>
                <a:gridCol w="1004255"/>
                <a:gridCol w="1023070"/>
                <a:gridCol w="1077164"/>
              </a:tblGrid>
              <a:tr h="390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Model Name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AUC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LogLoss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Logistic Regression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0.785636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Linear Discriminant Analysis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0.785636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0.4601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Quadratic Discriminant Analysis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0.778372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Decision Tree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0.676124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0.5130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Bagging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0.605743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0.683114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Gradient Boosting Machines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0.765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0.638706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0.4993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4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Neural Network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0.787144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0.4579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08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48"/>
    </mc:Choice>
    <mc:Fallback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>
                <a:solidFill>
                  <a:srgbClr val="1078A0"/>
                </a:solidFill>
              </a:rPr>
              <a:t>Quadratic Discriminant </a:t>
            </a:r>
            <a:r>
              <a:rPr lang="en-US" sz="2800" b="1" dirty="0" smtClean="0">
                <a:solidFill>
                  <a:srgbClr val="1078A0"/>
                </a:solidFill>
              </a:rPr>
              <a:t>Analysis </a:t>
            </a:r>
            <a:endParaRPr lang="en-US" sz="2800" b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710" y="1682336"/>
            <a:ext cx="62499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Similar </a:t>
            </a:r>
            <a:r>
              <a:rPr lang="en-US" sz="2000" dirty="0">
                <a:solidFill>
                  <a:srgbClr val="000000"/>
                </a:solidFill>
              </a:rPr>
              <a:t>to LDA, in which the QDA classifier results from assuming the observations in each class are drawn from a Gaussian distribution and then Bayes theorem is applied to perform </a:t>
            </a:r>
            <a:r>
              <a:rPr lang="en-US" sz="2000" dirty="0" smtClean="0">
                <a:solidFill>
                  <a:srgbClr val="000000"/>
                </a:solidFill>
              </a:rPr>
              <a:t>prediction.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However, QDA </a:t>
            </a:r>
            <a:r>
              <a:rPr lang="en-US" sz="2000" dirty="0">
                <a:solidFill>
                  <a:srgbClr val="000000"/>
                </a:solidFill>
              </a:rPr>
              <a:t>assumes that each class has its own covariance matrix and assumes a quadratic decision </a:t>
            </a:r>
            <a:r>
              <a:rPr lang="en-US" sz="2000" dirty="0" smtClean="0">
                <a:solidFill>
                  <a:srgbClr val="000000"/>
                </a:solidFill>
              </a:rPr>
              <a:t>boundary.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Variables were chosen using the same variables from the logistic regression model (with </a:t>
            </a:r>
            <a:r>
              <a:rPr lang="en-US" sz="2000" dirty="0" err="1" smtClean="0">
                <a:solidFill>
                  <a:srgbClr val="000000"/>
                </a:solidFill>
              </a:rPr>
              <a:t>stepAIC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13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26" name="Picture 2" descr="Image result for quadratic discriminant analysi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40" y="1839896"/>
            <a:ext cx="4399860" cy="329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mp6EA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6.473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1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3"/>
    </mc:Choice>
    <mc:Fallback>
      <p:transition spd="slow" advTm="46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14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16675" y="1678320"/>
            <a:ext cx="1063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Set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011" y="1945486"/>
            <a:ext cx="6526884" cy="2958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6709" y="4799645"/>
            <a:ext cx="1341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As of 7/18/18</a:t>
            </a:r>
            <a:endParaRPr lang="en-US" sz="1200" i="1" dirty="0"/>
          </a:p>
        </p:txBody>
      </p:sp>
      <p:pic>
        <p:nvPicPr>
          <p:cNvPr id="10" name="tmp6E4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3.353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68"/>
    </mc:Choice>
    <mc:Fallback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Conclusion: Future Work &amp; Learnings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061" y="965728"/>
            <a:ext cx="8647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Future Work: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Obtain more data and variables: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Gender</a:t>
            </a:r>
            <a:r>
              <a:rPr lang="en-US" sz="2000" dirty="0">
                <a:solidFill>
                  <a:srgbClr val="000000"/>
                </a:solidFill>
              </a:rPr>
              <a:t>, age, ethnicity, education level, job status, job type, college/university, donation </a:t>
            </a:r>
            <a:r>
              <a:rPr lang="en-US" sz="2000" dirty="0" smtClean="0">
                <a:solidFill>
                  <a:srgbClr val="000000"/>
                </a:solidFill>
              </a:rPr>
              <a:t>region/city</a:t>
            </a: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Climate/temperature variables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ncome </a:t>
            </a:r>
            <a:r>
              <a:rPr lang="en-US" sz="2000" dirty="0">
                <a:solidFill>
                  <a:srgbClr val="000000"/>
                </a:solidFill>
              </a:rPr>
              <a:t>(individual and </a:t>
            </a:r>
            <a:r>
              <a:rPr lang="en-US" sz="2000" dirty="0" smtClean="0">
                <a:solidFill>
                  <a:srgbClr val="000000"/>
                </a:solidFill>
              </a:rPr>
              <a:t>family/parents)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verage </a:t>
            </a:r>
            <a:r>
              <a:rPr lang="en-US" sz="2000" dirty="0">
                <a:solidFill>
                  <a:srgbClr val="000000"/>
                </a:solidFill>
              </a:rPr>
              <a:t>time spent waiting prior to donating at the </a:t>
            </a:r>
            <a:r>
              <a:rPr lang="en-US" sz="2000" dirty="0" smtClean="0">
                <a:solidFill>
                  <a:srgbClr val="000000"/>
                </a:solidFill>
              </a:rPr>
              <a:t>university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verage </a:t>
            </a:r>
            <a:r>
              <a:rPr lang="en-US" sz="2000" dirty="0">
                <a:solidFill>
                  <a:srgbClr val="000000"/>
                </a:solidFill>
              </a:rPr>
              <a:t>dollars spent on advertising at the </a:t>
            </a:r>
            <a:r>
              <a:rPr lang="en-US" sz="2000" dirty="0" smtClean="0">
                <a:solidFill>
                  <a:srgbClr val="000000"/>
                </a:solidFill>
              </a:rPr>
              <a:t>university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Explore different mixing of models; model averaging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Explore different transformations, interactions, other R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Primary Learning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Less sophisticated modeling techniques (e.g., GLM, LDA, QDA) can beat sophisticated </a:t>
            </a:r>
            <a:r>
              <a:rPr lang="en-US" sz="2000" dirty="0">
                <a:solidFill>
                  <a:srgbClr val="000000"/>
                </a:solidFill>
              </a:rPr>
              <a:t>ones </a:t>
            </a:r>
            <a:r>
              <a:rPr lang="en-US" sz="2000" dirty="0" smtClean="0">
                <a:solidFill>
                  <a:srgbClr val="000000"/>
                </a:solidFill>
              </a:rPr>
              <a:t>(Bagging, Random </a:t>
            </a:r>
            <a:r>
              <a:rPr lang="en-US" sz="2000" dirty="0">
                <a:solidFill>
                  <a:srgbClr val="000000"/>
                </a:solidFill>
              </a:rPr>
              <a:t>Forest, </a:t>
            </a:r>
            <a:r>
              <a:rPr lang="en-US" sz="2000" dirty="0" smtClean="0">
                <a:solidFill>
                  <a:srgbClr val="000000"/>
                </a:solidFill>
              </a:rPr>
              <a:t>GBM).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15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8" name="tmp74C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255" end="20.95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3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875"/>
    </mc:Choice>
    <mc:Fallback>
      <p:transition spd="slow" advClick="0" advTm="6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25" y="180830"/>
            <a:ext cx="10972800" cy="131299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3876" y="2547218"/>
            <a:ext cx="2499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Thank you!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7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tmpAE3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9.600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5"/>
    </mc:Choice>
    <mc:Fallback xmlns="">
      <p:transition spd="slow" advTm="12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47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Agenda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085" y="1145078"/>
            <a:ext cx="56254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Recap of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Mining/Cleaning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Application of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Performance/Accuracy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Future Work/Learnings</a:t>
            </a:r>
          </a:p>
        </p:txBody>
      </p:sp>
      <p:sp>
        <p:nvSpPr>
          <p:cNvPr id="11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 descr="Image result for blood donation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23" y="1284318"/>
            <a:ext cx="2958232" cy="20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tmp88F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.741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3"/>
    </mc:Choice>
    <mc:Fallback xmlns="">
      <p:transition spd="slow" advTm="1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Recap of Problem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3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1407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1085" y="886660"/>
            <a:ext cx="1052131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Objective: </a:t>
            </a:r>
            <a:r>
              <a:rPr lang="en-US" sz="2400" dirty="0" smtClean="0">
                <a:solidFill>
                  <a:srgbClr val="000000"/>
                </a:solidFill>
              </a:rPr>
              <a:t>Predict </a:t>
            </a:r>
            <a:r>
              <a:rPr lang="en-US" sz="2400" dirty="0">
                <a:solidFill>
                  <a:srgbClr val="000000"/>
                </a:solidFill>
              </a:rPr>
              <a:t>the probability that a donor made a donation in March </a:t>
            </a:r>
            <a:r>
              <a:rPr lang="en-US" sz="2400" dirty="0" smtClean="0">
                <a:solidFill>
                  <a:srgbClr val="000000"/>
                </a:solidFill>
              </a:rPr>
              <a:t>2007 using information about each donor’s history.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</a:rPr>
              <a:t>Original Dataset: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Response Variable</a:t>
            </a:r>
            <a:endParaRPr lang="en-US" sz="2400" dirty="0">
              <a:solidFill>
                <a:srgbClr val="000000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Made Donation in March 2007</a:t>
            </a: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4 Predictor Variables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Months since Last </a:t>
            </a:r>
            <a:r>
              <a:rPr lang="en-US" sz="2400" dirty="0" smtClean="0">
                <a:solidFill>
                  <a:srgbClr val="000000"/>
                </a:solidFill>
              </a:rPr>
              <a:t>Donation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Number </a:t>
            </a:r>
            <a:r>
              <a:rPr lang="en-US" sz="2400" dirty="0">
                <a:solidFill>
                  <a:srgbClr val="000000"/>
                </a:solidFill>
              </a:rPr>
              <a:t>of </a:t>
            </a:r>
            <a:r>
              <a:rPr lang="en-US" sz="2400" dirty="0" smtClean="0">
                <a:solidFill>
                  <a:srgbClr val="000000"/>
                </a:solidFill>
              </a:rPr>
              <a:t>Donations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Total </a:t>
            </a:r>
            <a:r>
              <a:rPr lang="en-US" sz="2400" dirty="0">
                <a:solidFill>
                  <a:srgbClr val="000000"/>
                </a:solidFill>
              </a:rPr>
              <a:t>Volume </a:t>
            </a:r>
            <a:r>
              <a:rPr lang="en-US" sz="2400" dirty="0" smtClean="0">
                <a:solidFill>
                  <a:srgbClr val="000000"/>
                </a:solidFill>
              </a:rPr>
              <a:t>Donated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Months </a:t>
            </a:r>
            <a:r>
              <a:rPr lang="en-US" sz="2400" dirty="0">
                <a:solidFill>
                  <a:srgbClr val="000000"/>
                </a:solidFill>
              </a:rPr>
              <a:t>since First </a:t>
            </a:r>
            <a:r>
              <a:rPr lang="en-US" sz="2400" dirty="0" smtClean="0">
                <a:solidFill>
                  <a:srgbClr val="000000"/>
                </a:solidFill>
              </a:rPr>
              <a:t>Donation</a:t>
            </a:r>
          </a:p>
          <a:p>
            <a:pPr lvl="2"/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Training Dataset: 576 Records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Test Dataset: 200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6" name="tmp550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1.37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333"/>
    </mc:Choice>
    <mc:Fallback xmlns="">
      <p:transition spd="slow" advClick="0" advTm="35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5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Mining/Cleaning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4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1085" y="834941"/>
            <a:ext cx="70593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Combined Train and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Split </a:t>
            </a:r>
            <a:r>
              <a:rPr lang="en-US" sz="2400" dirty="0">
                <a:solidFill>
                  <a:srgbClr val="000000"/>
                </a:solidFill>
              </a:rPr>
              <a:t>the data into a </a:t>
            </a:r>
            <a:r>
              <a:rPr lang="en-US" sz="2400" dirty="0" smtClean="0">
                <a:solidFill>
                  <a:srgbClr val="000000"/>
                </a:solidFill>
              </a:rPr>
              <a:t>48/26/26 train/validation/test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376 </a:t>
            </a:r>
            <a:r>
              <a:rPr lang="en-US" sz="2400" dirty="0">
                <a:solidFill>
                  <a:srgbClr val="000000"/>
                </a:solidFill>
              </a:rPr>
              <a:t>training observations (48</a:t>
            </a:r>
            <a:r>
              <a:rPr lang="en-US" sz="2400" dirty="0" smtClean="0">
                <a:solidFill>
                  <a:srgbClr val="000000"/>
                </a:solidFill>
              </a:rPr>
              <a:t>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200 </a:t>
            </a:r>
            <a:r>
              <a:rPr lang="en-US" sz="2400" dirty="0">
                <a:solidFill>
                  <a:srgbClr val="000000"/>
                </a:solidFill>
              </a:rPr>
              <a:t>validation observations (26</a:t>
            </a:r>
            <a:r>
              <a:rPr lang="en-US" sz="2400" dirty="0" smtClean="0">
                <a:solidFill>
                  <a:srgbClr val="000000"/>
                </a:solidFill>
              </a:rPr>
              <a:t>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200 </a:t>
            </a:r>
            <a:r>
              <a:rPr lang="en-US" sz="2400" dirty="0">
                <a:solidFill>
                  <a:srgbClr val="000000"/>
                </a:solidFill>
              </a:rPr>
              <a:t>test observations (26</a:t>
            </a:r>
            <a:r>
              <a:rPr lang="en-US" sz="2400" dirty="0" smtClean="0">
                <a:solidFill>
                  <a:srgbClr val="000000"/>
                </a:solidFill>
              </a:rPr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Cleaning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Added </a:t>
            </a:r>
            <a:r>
              <a:rPr lang="en-US" sz="2400" dirty="0">
                <a:solidFill>
                  <a:srgbClr val="000000"/>
                </a:solidFill>
              </a:rPr>
              <a:t>ID to help identify distinct </a:t>
            </a:r>
            <a:r>
              <a:rPr lang="en-US" sz="2400" dirty="0" smtClean="0">
                <a:solidFill>
                  <a:srgbClr val="000000"/>
                </a:solidFill>
              </a:rPr>
              <a:t>records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Renamed variables to </a:t>
            </a:r>
            <a:r>
              <a:rPr lang="en-US" sz="2400" dirty="0" smtClean="0">
                <a:solidFill>
                  <a:srgbClr val="000000"/>
                </a:solidFill>
              </a:rPr>
              <a:t>TARGET_FLAG, MSLD</a:t>
            </a:r>
            <a:r>
              <a:rPr lang="en-US" sz="2400" dirty="0">
                <a:solidFill>
                  <a:srgbClr val="000000"/>
                </a:solidFill>
              </a:rPr>
              <a:t>, NUM, VOLUME, </a:t>
            </a:r>
            <a:r>
              <a:rPr lang="en-US" sz="2400" dirty="0" smtClean="0">
                <a:solidFill>
                  <a:srgbClr val="000000"/>
                </a:solidFill>
              </a:rPr>
              <a:t>and MSFD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No missing values, except NA’s in test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Outliers were not removed</a:t>
            </a:r>
          </a:p>
        </p:txBody>
      </p:sp>
      <p:pic>
        <p:nvPicPr>
          <p:cNvPr id="13" name="Picture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14" y="5632305"/>
            <a:ext cx="7657227" cy="7566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874" r="-1"/>
          <a:stretch/>
        </p:blipFill>
        <p:spPr>
          <a:xfrm>
            <a:off x="8147713" y="3641688"/>
            <a:ext cx="3096514" cy="1161905"/>
          </a:xfrm>
          <a:prstGeom prst="rect">
            <a:avLst/>
          </a:prstGeom>
        </p:spPr>
      </p:pic>
      <p:pic>
        <p:nvPicPr>
          <p:cNvPr id="4" name="tmp117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2.88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5541"/>
    </mc:Choice>
    <mc:Fallback xmlns="">
      <p:transition spd="slow" advClick="0" advTm="95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Feature Engineering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5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1407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3206" y="956847"/>
            <a:ext cx="81643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Feature Creation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DPM: Donations per Month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TENRAT: Ratio of Months since Last Donation to First Donation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DR: Donation Frequency 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MSLD_bin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REPEAT: Identifies repeat donors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Transformations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SQRT: MSLD, NUM, VOLUME, MSFD, TENRAT, and </a:t>
            </a:r>
            <a:r>
              <a:rPr lang="en-US" sz="2400" dirty="0" smtClean="0">
                <a:solidFill>
                  <a:srgbClr val="000000"/>
                </a:solidFill>
              </a:rPr>
              <a:t>DF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</a:rPr>
              <a:t>LOG: NUM, VOLUME, and MSFD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All numeric </a:t>
            </a:r>
            <a:r>
              <a:rPr lang="en-US" sz="2400" dirty="0">
                <a:solidFill>
                  <a:srgbClr val="000000"/>
                </a:solidFill>
              </a:rPr>
              <a:t>variables </a:t>
            </a:r>
            <a:r>
              <a:rPr lang="en-US" sz="2400" dirty="0" smtClean="0">
                <a:solidFill>
                  <a:srgbClr val="000000"/>
                </a:solidFill>
              </a:rPr>
              <a:t>standardized to </a:t>
            </a:r>
            <a:r>
              <a:rPr lang="en-US" sz="2400" dirty="0">
                <a:solidFill>
                  <a:srgbClr val="000000"/>
                </a:solidFill>
              </a:rPr>
              <a:t>mean of 0 and standard deviation of 1 </a:t>
            </a:r>
            <a:r>
              <a:rPr lang="en-US" sz="2400" i="1" dirty="0" smtClean="0">
                <a:solidFill>
                  <a:srgbClr val="000000"/>
                </a:solidFill>
              </a:rPr>
              <a:t>(Note: conducted after EDA)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847" r="1"/>
          <a:stretch/>
        </p:blipFill>
        <p:spPr>
          <a:xfrm>
            <a:off x="6654990" y="2315221"/>
            <a:ext cx="5041710" cy="1176767"/>
          </a:xfrm>
          <a:prstGeom prst="rect">
            <a:avLst/>
          </a:prstGeom>
        </p:spPr>
      </p:pic>
      <p:pic>
        <p:nvPicPr>
          <p:cNvPr id="10" name="tmp94E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0.10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8842"/>
    </mc:Choice>
    <mc:Fallback xmlns="">
      <p:transition spd="slow" advClick="0" advTm="88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Visualization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6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/>
          <a:stretch/>
        </p:blipFill>
        <p:spPr bwMode="auto">
          <a:xfrm>
            <a:off x="3289190" y="979631"/>
            <a:ext cx="5613619" cy="45293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69242" y="5850495"/>
            <a:ext cx="463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 Statistics of Training Dataset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5008" y="863437"/>
            <a:ext cx="2430820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tmpB7A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1.512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680"/>
    </mc:Choice>
    <mc:Fallback xmlns="">
      <p:transition spd="slow" advClick="0" advTm="40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 smtClean="0">
                <a:solidFill>
                  <a:srgbClr val="1078A0"/>
                </a:solidFill>
              </a:rPr>
              <a:t>Univariate</a:t>
            </a:r>
            <a:r>
              <a:rPr lang="en-US" sz="2800" b="1" dirty="0" smtClean="0">
                <a:solidFill>
                  <a:srgbClr val="1078A0"/>
                </a:solidFill>
              </a:rPr>
              <a:t>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7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b="38308"/>
          <a:stretch/>
        </p:blipFill>
        <p:spPr>
          <a:xfrm>
            <a:off x="3466709" y="695294"/>
            <a:ext cx="5082085" cy="2951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b="5423"/>
          <a:stretch/>
        </p:blipFill>
        <p:spPr>
          <a:xfrm>
            <a:off x="2746116" y="3786722"/>
            <a:ext cx="3135216" cy="2791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b="5806"/>
          <a:stretch/>
        </p:blipFill>
        <p:spPr>
          <a:xfrm>
            <a:off x="6896100" y="3672580"/>
            <a:ext cx="3305388" cy="29313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43684" y="1676480"/>
            <a:ext cx="25673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MSLD is 10, NUM is 5, VOLUME is 1303, and MSFD is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33</a:t>
            </a:r>
          </a:p>
        </p:txBody>
      </p:sp>
      <p:pic>
        <p:nvPicPr>
          <p:cNvPr id="10" name="tmpAF4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0.555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784"/>
    </mc:Choice>
    <mc:Fallback xmlns="">
      <p:transition spd="slow" advClick="0" advTm="33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Correlation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8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66" y="804036"/>
            <a:ext cx="4688361" cy="441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125" y="706582"/>
            <a:ext cx="4791869" cy="45115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97289" y="2977999"/>
            <a:ext cx="450376" cy="13563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6904" y="5398761"/>
            <a:ext cx="5998191" cy="1140152"/>
          </a:xfrm>
          <a:prstGeom prst="rect">
            <a:avLst/>
          </a:prstGeom>
        </p:spPr>
      </p:pic>
      <p:pic>
        <p:nvPicPr>
          <p:cNvPr id="12" name="tmpF8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4.539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506"/>
    </mc:Choice>
    <mc:Fallback xmlns="">
      <p:transition spd="slow" advClick="0" advTm="5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Multivariate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9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41" y="1572354"/>
            <a:ext cx="3639275" cy="3426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300" y="1572354"/>
            <a:ext cx="3694349" cy="3478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633" y="1572354"/>
            <a:ext cx="3694348" cy="3478256"/>
          </a:xfrm>
          <a:prstGeom prst="rect">
            <a:avLst/>
          </a:prstGeom>
        </p:spPr>
      </p:pic>
      <p:pic>
        <p:nvPicPr>
          <p:cNvPr id="5" name="tmp2A1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1.70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173"/>
    </mc:Choice>
    <mc:Fallback xmlns="">
      <p:transition spd="slow" advClick="0" advTm="6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488|recordLength=10517|start=0|end=10488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2592|recordLength=62595|start=0|end=62592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9393|recordLength=59415|start=0|end=59393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7052|recordLength=37056|start=0|end=37052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6015|recordLength=46041|start=0|end=46015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7371|recordLength=37404|start=0|end=37371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255|recordEnd=63131|recordLength=60876|start=2255|end=63131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266|recordLength=12305|start=0|end=12266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3964|recordLength=14023|start=0|end=13964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5333|recordLength=35384|start=0|end=35333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5546|recordLength=95588|start=0|end=95546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8842|recordLength=88902|start=0|end=88842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0683|recordLength=40724|start=0|end=40683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3785|recordLength=33805|start=0|end=33785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2508|recordLength=52542|start=0|end=52508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2176|recordLength=62247|start=0|end=62176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Office Theme">
  <a:themeElements>
    <a:clrScheme name="Custom 8">
      <a:dk1>
        <a:srgbClr val="616161"/>
      </a:dk1>
      <a:lt1>
        <a:sysClr val="window" lastClr="FFFFFF"/>
      </a:lt1>
      <a:dk2>
        <a:srgbClr val="1A4874"/>
      </a:dk2>
      <a:lt2>
        <a:srgbClr val="EEECE1"/>
      </a:lt2>
      <a:accent1>
        <a:srgbClr val="1A4874"/>
      </a:accent1>
      <a:accent2>
        <a:srgbClr val="2EA2E2"/>
      </a:accent2>
      <a:accent3>
        <a:srgbClr val="6FCDF1"/>
      </a:accent3>
      <a:accent4>
        <a:srgbClr val="C0F2FF"/>
      </a:accent4>
      <a:accent5>
        <a:srgbClr val="FEB52A"/>
      </a:accent5>
      <a:accent6>
        <a:srgbClr val="D95F2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3935F143F7F43AECDB8161596E195" ma:contentTypeVersion="0" ma:contentTypeDescription="Create a new document." ma:contentTypeScope="" ma:versionID="4d51e2a19d0f1a9d1416992f7b4b68f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E87726-7601-47E1-A1AD-B10A2AA92D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2C187AC-D6F9-4B96-AB2C-32F6CEDDF4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B42407-43A6-4E7E-86CE-8AA3A9957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656</Words>
  <Application>Microsoft Office PowerPoint</Application>
  <PresentationFormat>Widescreen</PresentationFormat>
  <Paragraphs>171</Paragraphs>
  <Slides>16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ＭＳ Ｐゴシック</vt:lpstr>
      <vt:lpstr>Arial</vt:lpstr>
      <vt:lpstr>Calibri</vt:lpstr>
      <vt:lpstr>Century Gothic</vt:lpstr>
      <vt:lpstr>Courier New</vt:lpstr>
      <vt:lpstr>Helvetica</vt:lpstr>
      <vt:lpstr>Times New Roman</vt:lpstr>
      <vt:lpstr>Wingdings</vt:lpstr>
      <vt:lpstr>Office Theme</vt:lpstr>
      <vt:lpstr>PowerPoint Presentation</vt:lpstr>
      <vt:lpstr>Agenda</vt:lpstr>
      <vt:lpstr>Recap of Problem</vt:lpstr>
      <vt:lpstr>Data Mining/Cleaning</vt:lpstr>
      <vt:lpstr>Feature Engineering</vt:lpstr>
      <vt:lpstr>Data Visualization</vt:lpstr>
      <vt:lpstr>Univariate Plots</vt:lpstr>
      <vt:lpstr>Correlation Plots</vt:lpstr>
      <vt:lpstr>Multivariate Plots</vt:lpstr>
      <vt:lpstr>Multivariate Plots</vt:lpstr>
      <vt:lpstr>Application of Tools</vt:lpstr>
      <vt:lpstr>Performance/Accuracy</vt:lpstr>
      <vt:lpstr>Quadratic Discriminant Analysis </vt:lpstr>
      <vt:lpstr>Performance/Accuracy</vt:lpstr>
      <vt:lpstr>Conclusion: Future Work &amp; Learnings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Brent D.</dc:creator>
  <cp:lastModifiedBy>Young, Brent D.</cp:lastModifiedBy>
  <cp:revision>158</cp:revision>
  <dcterms:modified xsi:type="dcterms:W3CDTF">2018-07-24T01:04:18Z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0x01010024C3935F143F7F43AECDB8161596E195</vt:lpwstr>
  </property>
</Properties>
</file>